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</p:sldIdLst>
  <p:sldSz cx="12192000" cy="1625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295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DAC2-59DF-4380-A4BF-4E41B1843275}" type="datetimeFigureOut">
              <a:rPr lang="es-ES" smtClean="0"/>
              <a:t>10/12/2021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B32D-F319-425E-89B5-5C76C02C01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61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DAC2-59DF-4380-A4BF-4E41B1843275}" type="datetimeFigureOut">
              <a:rPr lang="es-ES" smtClean="0"/>
              <a:t>10/12/2021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B32D-F319-425E-89B5-5C76C02C01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4570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DAC2-59DF-4380-A4BF-4E41B1843275}" type="datetimeFigureOut">
              <a:rPr lang="es-ES" smtClean="0"/>
              <a:t>10/12/2021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B32D-F319-425E-89B5-5C76C02C01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962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DAC2-59DF-4380-A4BF-4E41B1843275}" type="datetimeFigureOut">
              <a:rPr lang="es-ES" smtClean="0"/>
              <a:t>10/12/2021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B32D-F319-425E-89B5-5C76C02C01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3644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DAC2-59DF-4380-A4BF-4E41B1843275}" type="datetimeFigureOut">
              <a:rPr lang="es-ES" smtClean="0"/>
              <a:t>10/12/2021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B32D-F319-425E-89B5-5C76C02C01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8661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DAC2-59DF-4380-A4BF-4E41B1843275}" type="datetimeFigureOut">
              <a:rPr lang="es-ES" smtClean="0"/>
              <a:t>10/12/2021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B32D-F319-425E-89B5-5C76C02C01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297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DAC2-59DF-4380-A4BF-4E41B1843275}" type="datetimeFigureOut">
              <a:rPr lang="es-ES" smtClean="0"/>
              <a:t>10/12/2021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B32D-F319-425E-89B5-5C76C02C01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449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DAC2-59DF-4380-A4BF-4E41B1843275}" type="datetimeFigureOut">
              <a:rPr lang="es-ES" smtClean="0"/>
              <a:t>10/12/2021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B32D-F319-425E-89B5-5C76C02C01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93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DAC2-59DF-4380-A4BF-4E41B1843275}" type="datetimeFigureOut">
              <a:rPr lang="es-ES" smtClean="0"/>
              <a:t>10/12/2021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B32D-F319-425E-89B5-5C76C02C01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0878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DAC2-59DF-4380-A4BF-4E41B1843275}" type="datetimeFigureOut">
              <a:rPr lang="es-ES" smtClean="0"/>
              <a:t>10/12/2021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B32D-F319-425E-89B5-5C76C02C01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5328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DAC2-59DF-4380-A4BF-4E41B1843275}" type="datetimeFigureOut">
              <a:rPr lang="es-ES" smtClean="0"/>
              <a:t>10/12/2021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B32D-F319-425E-89B5-5C76C02C01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269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9DAC2-59DF-4380-A4BF-4E41B1843275}" type="datetimeFigureOut">
              <a:rPr lang="es-ES" smtClean="0"/>
              <a:t>10/12/2021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BB32D-F319-425E-89B5-5C76C02C01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488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hyperlink" Target="http://www.secoe.es/" TargetMode="Externa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CD51A9E-E73D-4123-BF44-AD7BAA185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11009" r="20075" b="21034"/>
          <a:stretch/>
        </p:blipFill>
        <p:spPr>
          <a:xfrm>
            <a:off x="8631947" y="-21504"/>
            <a:ext cx="3395160" cy="2876454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0D02255-1522-4D8A-B7EE-522C70C9B441}"/>
              </a:ext>
            </a:extLst>
          </p:cNvPr>
          <p:cNvSpPr/>
          <p:nvPr/>
        </p:nvSpPr>
        <p:spPr>
          <a:xfrm>
            <a:off x="970504" y="351382"/>
            <a:ext cx="63951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KG Blank Space Sketch" panose="02000000000000000000"/>
              </a:rPr>
              <a:t>ARROYOCOLONIAS NAVIDAD 2021</a:t>
            </a:r>
            <a:br>
              <a:rPr lang="es-ES" dirty="0">
                <a:solidFill>
                  <a:srgbClr val="C00000"/>
                </a:solidFill>
                <a:latin typeface="KG Blank Space Sketch" panose="02000000000000000000"/>
              </a:rPr>
            </a:b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KG Blank Space Sketch" panose="02000000000000000000"/>
              </a:rPr>
              <a:t>CEIP EL TORREÓN</a:t>
            </a:r>
            <a:endParaRPr lang="es-ES" dirty="0">
              <a:latin typeface="KG Blank Space Sketch" panose="0200000000000000000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1D9F21-C418-4D41-8A7B-A3387E727666}"/>
              </a:ext>
            </a:extLst>
          </p:cNvPr>
          <p:cNvSpPr txBox="1"/>
          <p:nvPr/>
        </p:nvSpPr>
        <p:spPr>
          <a:xfrm>
            <a:off x="3177540" y="12068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12" name="Imagen 1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478AEC4A-8E3E-4422-BE6C-CF01D750FB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490" y="14554859"/>
            <a:ext cx="2594916" cy="18336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F2AE5BD-49B7-4131-B51F-A7CF1F721D7E}"/>
              </a:ext>
            </a:extLst>
          </p:cNvPr>
          <p:cNvSpPr txBox="1"/>
          <p:nvPr/>
        </p:nvSpPr>
        <p:spPr>
          <a:xfrm>
            <a:off x="451528" y="1634858"/>
            <a:ext cx="905185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5">
                    <a:lumMod val="50000"/>
                  </a:schemeClr>
                </a:solidFill>
              </a:rPr>
              <a:t>Los desayunos, acogida y comedor se realizará por SECOE. Las  inscripciones para estos servicios, 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se realizará a través de la 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</a:rPr>
              <a:t>web de SECOE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www.secoe.es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, en el 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</a:rPr>
              <a:t>área de familias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, donde deberán crear un usuario y contraseña, acceder con el mismo y añadir a un hijo seleccionando en la opción de centro 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</a:rPr>
              <a:t>CAMPAMENTOS ARROYOMOLINOS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es-ES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s-ES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s-ES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s-ES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s-ES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s-ES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s-ES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s-ES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s-ES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s-ES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s-E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Una vez registrado se realizará la 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</a:rPr>
              <a:t>validación del niño o niña (24 h máximo)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y podrá acceder a la inscripción.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865D9DC-B5F5-4D6B-8AC0-8BDF9290A7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330" r="3487" b="8690"/>
          <a:stretch/>
        </p:blipFill>
        <p:spPr>
          <a:xfrm>
            <a:off x="424768" y="3036900"/>
            <a:ext cx="4870872" cy="2440844"/>
          </a:xfrm>
          <a:prstGeom prst="rect">
            <a:avLst/>
          </a:prstGeom>
        </p:spPr>
      </p:pic>
      <p:sp>
        <p:nvSpPr>
          <p:cNvPr id="18" name="Rectangle 1">
            <a:extLst>
              <a:ext uri="{FF2B5EF4-FFF2-40B4-BE49-F238E27FC236}">
                <a16:creationId xmlns:a16="http://schemas.microsoft.com/office/drawing/2014/main" id="{0B4A7721-A991-4568-9D78-3FF2E38460B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318529" y="9303189"/>
            <a:ext cx="11263393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1800" b="1" u="sng" dirty="0">
                <a:solidFill>
                  <a:srgbClr val="1F497D"/>
                </a:solidFill>
                <a:latin typeface="+mn-lt"/>
                <a:cs typeface="Calibri" panose="020F0502020204030204" pitchFamily="34" charset="0"/>
              </a:rPr>
              <a:t>PRECIOS Y MODALIDADES</a:t>
            </a:r>
            <a:br>
              <a:rPr lang="es-ES" altLang="es-ES" sz="1800" b="1" u="sng" dirty="0">
                <a:solidFill>
                  <a:srgbClr val="1F497D"/>
                </a:solidFill>
                <a:latin typeface="+mn-lt"/>
                <a:cs typeface="Calibri" panose="020F0502020204030204" pitchFamily="34" charset="0"/>
              </a:rPr>
            </a:br>
            <a:br>
              <a:rPr lang="es-ES" dirty="0"/>
            </a:b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034E96D-E1FF-4BEF-8FA3-F25DCEC8CC9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82" t="4771" r="1629" b="5571"/>
          <a:stretch/>
        </p:blipFill>
        <p:spPr>
          <a:xfrm>
            <a:off x="6150189" y="2983443"/>
            <a:ext cx="4870872" cy="256716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C7EFB98-359F-453B-A456-6F975F96287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82" t="4771" r="1629" b="5571"/>
          <a:stretch/>
        </p:blipFill>
        <p:spPr>
          <a:xfrm>
            <a:off x="451528" y="6557012"/>
            <a:ext cx="4870872" cy="256715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73C8000-D1EC-495E-A536-F85FAD882AB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771" r="1629" b="5842"/>
          <a:stretch/>
        </p:blipFill>
        <p:spPr>
          <a:xfrm>
            <a:off x="6083224" y="6552268"/>
            <a:ext cx="5031790" cy="2571903"/>
          </a:xfrm>
          <a:prstGeom prst="rect">
            <a:avLst/>
          </a:prstGeom>
        </p:spPr>
      </p:pic>
      <p:pic>
        <p:nvPicPr>
          <p:cNvPr id="20" name="Imagen 19" descr="Resultado de imagen de sello garantia madrid">
            <a:extLst>
              <a:ext uri="{FF2B5EF4-FFF2-40B4-BE49-F238E27FC236}">
                <a16:creationId xmlns:a16="http://schemas.microsoft.com/office/drawing/2014/main" id="{31173BC0-6D94-4157-A095-30114897B0E3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5" t="5557" r="20273" b="4745"/>
          <a:stretch/>
        </p:blipFill>
        <p:spPr bwMode="auto">
          <a:xfrm>
            <a:off x="176657" y="14090327"/>
            <a:ext cx="2016870" cy="1989068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C2FCF8B-F5DA-4B96-B678-F6637B8210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27002" y="13959635"/>
            <a:ext cx="2250453" cy="2250453"/>
          </a:xfrm>
          <a:prstGeom prst="rect">
            <a:avLst/>
          </a:prstGeom>
        </p:spPr>
      </p:pic>
      <p:graphicFrame>
        <p:nvGraphicFramePr>
          <p:cNvPr id="22" name="Tabla 21">
            <a:extLst>
              <a:ext uri="{FF2B5EF4-FFF2-40B4-BE49-F238E27FC236}">
                <a16:creationId xmlns:a16="http://schemas.microsoft.com/office/drawing/2014/main" id="{6B39703A-BE64-499E-B453-EE42A81023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22758"/>
              </p:ext>
            </p:extLst>
          </p:nvPr>
        </p:nvGraphicFramePr>
        <p:xfrm>
          <a:off x="1825173" y="9968946"/>
          <a:ext cx="6940934" cy="308202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470467">
                  <a:extLst>
                    <a:ext uri="{9D8B030D-6E8A-4147-A177-3AD203B41FA5}">
                      <a16:colId xmlns:a16="http://schemas.microsoft.com/office/drawing/2014/main" val="1385856585"/>
                    </a:ext>
                  </a:extLst>
                </a:gridCol>
                <a:gridCol w="3470467">
                  <a:extLst>
                    <a:ext uri="{9D8B030D-6E8A-4147-A177-3AD203B41FA5}">
                      <a16:colId xmlns:a16="http://schemas.microsoft.com/office/drawing/2014/main" val="1673351372"/>
                    </a:ext>
                  </a:extLst>
                </a:gridCol>
              </a:tblGrid>
              <a:tr h="462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DÍA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8584448"/>
                  </a:ext>
                </a:extLst>
              </a:tr>
              <a:tr h="880720"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 kern="1200" dirty="0">
                          <a:effectLst/>
                        </a:rPr>
                        <a:t>COMEDOR </a:t>
                      </a:r>
                      <a:endParaRPr lang="es-ES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kern="1200" dirty="0"/>
                        <a:t>6,50 €</a:t>
                      </a:r>
                      <a:endParaRPr lang="es-ES" sz="2400" b="1" kern="1200" dirty="0">
                        <a:gradFill flip="none" rotWithShape="1">
                          <a:gsLst>
                            <a:gs pos="0">
                              <a:srgbClr val="7030A0"/>
                            </a:gs>
                            <a:gs pos="46000">
                              <a:schemeClr val="accent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5229053"/>
                  </a:ext>
                </a:extLst>
              </a:tr>
              <a:tr h="945884"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 kern="1200" dirty="0">
                          <a:effectLst/>
                        </a:rPr>
                        <a:t>DESAYUNO </a:t>
                      </a:r>
                      <a:endParaRPr lang="es-ES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kern="1200" dirty="0"/>
                        <a:t>4,10 €</a:t>
                      </a:r>
                      <a:endParaRPr lang="es-ES" sz="2400" b="1" kern="1200" dirty="0">
                        <a:gradFill flip="none" rotWithShape="1">
                          <a:gsLst>
                            <a:gs pos="0">
                              <a:srgbClr val="7030A0"/>
                            </a:gs>
                            <a:gs pos="46000">
                              <a:schemeClr val="accent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4948360"/>
                  </a:ext>
                </a:extLst>
              </a:tr>
              <a:tr h="793022"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000" kern="1200" dirty="0">
                          <a:effectLst/>
                        </a:rPr>
                        <a:t>ACOGIDA</a:t>
                      </a:r>
                      <a:endParaRPr lang="es-ES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kern="1200" dirty="0"/>
                        <a:t>2,90 €</a:t>
                      </a:r>
                      <a:endParaRPr lang="es-ES" sz="2400" b="1" kern="1200" dirty="0">
                        <a:gradFill flip="none" rotWithShape="1">
                          <a:gsLst>
                            <a:gs pos="0">
                              <a:srgbClr val="7030A0"/>
                            </a:gs>
                            <a:gs pos="46000">
                              <a:schemeClr val="accent1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accent1">
                                <a:lumMod val="60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6880779"/>
                  </a:ext>
                </a:extLst>
              </a:tr>
            </a:tbl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9B038562-1A54-4466-917D-31D09348A19C}"/>
              </a:ext>
            </a:extLst>
          </p:cNvPr>
          <p:cNvSpPr txBox="1"/>
          <p:nvPr/>
        </p:nvSpPr>
        <p:spPr>
          <a:xfrm>
            <a:off x="2860204" y="13902151"/>
            <a:ext cx="108046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C00000"/>
                </a:solidFill>
              </a:rPr>
              <a:t>*</a:t>
            </a:r>
            <a:r>
              <a:rPr lang="es-ES" b="1" dirty="0">
                <a:solidFill>
                  <a:srgbClr val="C00000"/>
                </a:solidFill>
              </a:rPr>
              <a:t>TODOS LOS PRECIOS TIENEN LOS INPUESTOS INDIRECTOS INCLUIDOS.</a:t>
            </a:r>
          </a:p>
          <a:p>
            <a:pPr algn="ctr"/>
            <a:r>
              <a:rPr lang="es-ES" b="1" dirty="0">
                <a:solidFill>
                  <a:srgbClr val="C00000"/>
                </a:solidFill>
              </a:rPr>
              <a:t>* 10% DESCUENTO AL TERCER HERMANO INSCRITO EN LA ACTIVIDAD.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55022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5879DAFFA26E749855EEDDF62169BF7" ma:contentTypeVersion="12" ma:contentTypeDescription="Crear nuevo documento." ma:contentTypeScope="" ma:versionID="347a4923e51a53586beed0ae68283f3b">
  <xsd:schema xmlns:xsd="http://www.w3.org/2001/XMLSchema" xmlns:xs="http://www.w3.org/2001/XMLSchema" xmlns:p="http://schemas.microsoft.com/office/2006/metadata/properties" xmlns:ns2="db67893e-63b1-42a9-b9d5-b73001c81b55" xmlns:ns3="dbf76266-9f27-4ed3-9476-bcd339493208" targetNamespace="http://schemas.microsoft.com/office/2006/metadata/properties" ma:root="true" ma:fieldsID="eee3d55cd262534096cbec350e3b9121" ns2:_="" ns3:_="">
    <xsd:import namespace="db67893e-63b1-42a9-b9d5-b73001c81b55"/>
    <xsd:import namespace="dbf76266-9f27-4ed3-9476-bcd3394932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67893e-63b1-42a9-b9d5-b73001c81b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f76266-9f27-4ed3-9476-bcd33949320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367CF5-7863-4111-B660-AA33E40A95F3}">
  <ds:schemaRefs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db67893e-63b1-42a9-b9d5-b73001c81b55"/>
    <ds:schemaRef ds:uri="dbf76266-9f27-4ed3-9476-bcd339493208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A0FD40F-5C3B-482C-8CDF-24E20B29AC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D6FD60-275B-4AF2-B90F-553B15B460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67893e-63b1-42a9-b9d5-b73001c81b55"/>
    <ds:schemaRef ds:uri="dbf76266-9f27-4ed3-9476-bcd3394932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</TotalTime>
  <Words>134</Words>
  <Application>Microsoft Office PowerPoint</Application>
  <PresentationFormat>Personalizado</PresentationFormat>
  <Paragraphs>25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KG Blank Space Sketch</vt:lpstr>
      <vt:lpstr>Tema de Office</vt:lpstr>
      <vt:lpstr>PRECIOS Y MODALIDADES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Raquel Matias</dc:creator>
  <cp:lastModifiedBy>Gema Caballero</cp:lastModifiedBy>
  <cp:revision>10</cp:revision>
  <dcterms:created xsi:type="dcterms:W3CDTF">2021-05-13T17:48:54Z</dcterms:created>
  <dcterms:modified xsi:type="dcterms:W3CDTF">2021-12-10T14:40:26Z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0x01010065879DAFFA26E749855EEDDF62169BF7</vt:lpwstr>
  </property>
</Properties>
</file>